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062" r:id="rId2"/>
    <p:sldId id="2066" r:id="rId3"/>
    <p:sldId id="2071" r:id="rId4"/>
    <p:sldId id="2065" r:id="rId5"/>
    <p:sldId id="2064" r:id="rId6"/>
    <p:sldId id="2059" r:id="rId7"/>
    <p:sldId id="2053" r:id="rId8"/>
    <p:sldId id="2075" r:id="rId9"/>
    <p:sldId id="2072" r:id="rId10"/>
    <p:sldId id="2073" r:id="rId11"/>
    <p:sldId id="2076" r:id="rId12"/>
    <p:sldId id="2077" r:id="rId13"/>
    <p:sldId id="1684" r:id="rId14"/>
    <p:sldId id="1859" r:id="rId15"/>
    <p:sldId id="1685" r:id="rId16"/>
    <p:sldId id="2067" r:id="rId17"/>
    <p:sldId id="1686" r:id="rId18"/>
    <p:sldId id="2069" r:id="rId19"/>
    <p:sldId id="1687" r:id="rId20"/>
    <p:sldId id="1688" r:id="rId21"/>
    <p:sldId id="1689" r:id="rId22"/>
    <p:sldId id="1690" r:id="rId23"/>
    <p:sldId id="1691" r:id="rId24"/>
    <p:sldId id="1692" r:id="rId25"/>
    <p:sldId id="1693" r:id="rId26"/>
    <p:sldId id="2070" r:id="rId27"/>
    <p:sldId id="1857" r:id="rId28"/>
    <p:sldId id="1694" r:id="rId29"/>
    <p:sldId id="1696" r:id="rId30"/>
    <p:sldId id="1950" r:id="rId31"/>
    <p:sldId id="1673" r:id="rId32"/>
    <p:sldId id="2078" r:id="rId33"/>
    <p:sldId id="1674" r:id="rId34"/>
    <p:sldId id="1678" r:id="rId35"/>
    <p:sldId id="1679" r:id="rId36"/>
    <p:sldId id="2099" r:id="rId37"/>
    <p:sldId id="2095" r:id="rId38"/>
    <p:sldId id="2080" r:id="rId39"/>
    <p:sldId id="2096" r:id="rId40"/>
    <p:sldId id="2074" r:id="rId41"/>
    <p:sldId id="2097" r:id="rId42"/>
    <p:sldId id="2098" r:id="rId43"/>
    <p:sldId id="2079" r:id="rId44"/>
    <p:sldId id="2081" r:id="rId45"/>
    <p:sldId id="2082" r:id="rId46"/>
    <p:sldId id="2084" r:id="rId47"/>
    <p:sldId id="2083" r:id="rId48"/>
    <p:sldId id="2085" r:id="rId49"/>
    <p:sldId id="2086" r:id="rId50"/>
    <p:sldId id="2089" r:id="rId51"/>
    <p:sldId id="2087" r:id="rId52"/>
    <p:sldId id="2088" r:id="rId53"/>
    <p:sldId id="2090" r:id="rId54"/>
    <p:sldId id="2091" r:id="rId55"/>
    <p:sldId id="2092" r:id="rId56"/>
    <p:sldId id="2093" r:id="rId57"/>
    <p:sldId id="2094" r:id="rId5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21/04/2020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9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eaLnBrk="1" hangingPunct="1"/>
            <a:fld id="{28870B74-B6A9-41CB-A167-9DD8E9C2230B}" type="slidenum">
              <a:rPr lang="en-US" sz="1300">
                <a:solidFill>
                  <a:schemeClr val="tx1"/>
                </a:solidFill>
              </a:rPr>
              <a:pPr eaLnBrk="1" hangingPunct="1"/>
              <a:t>20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4/21/2020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sdn.microsoft.com/en-us/library/system.icomparable(v=vs.110).asp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guru.com/csharp/csharp/cs_syntax/interfaces/article.php/c756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400" dirty="0">
                <a:solidFill>
                  <a:schemeClr val="bg1"/>
                </a:solidFill>
              </a:rPr>
              <a:t>Interfaces in </a:t>
            </a:r>
            <a:r>
              <a:rPr lang="en-US" sz="2400" dirty="0" err="1">
                <a:solidFill>
                  <a:schemeClr val="bg1"/>
                </a:solidFill>
              </a:rPr>
              <a:t>praktijk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deel</a:t>
            </a:r>
            <a:r>
              <a:rPr lang="en-US" sz="2400">
                <a:solidFill>
                  <a:schemeClr val="bg1"/>
                </a:solidFill>
              </a:rPr>
              <a:t> 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D275-8B73-4C6D-A31D-E4FD147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rescue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D4CB7-ADBD-4F93-9987-1246CF51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Adviseurs kunnen oude ‘job’ (</a:t>
            </a:r>
            <a:r>
              <a:rPr lang="nl-BE" dirty="0" err="1"/>
              <a:t>parent-klass</a:t>
            </a:r>
            <a:r>
              <a:rPr lang="nl-BE" dirty="0"/>
              <a:t>) behouden: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E08D-8836-4E7A-82DE-1E22DD618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7A928-CF90-4AF8-B0FB-7F5A88A7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19" y="2073041"/>
            <a:ext cx="1704975" cy="933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8FD44-295A-45E9-8A5D-CC36F657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1" y="2073041"/>
            <a:ext cx="5915025" cy="3800475"/>
          </a:xfrm>
          <a:prstGeom prst="rect">
            <a:avLst/>
          </a:prstGeom>
        </p:spPr>
      </p:pic>
      <p:pic>
        <p:nvPicPr>
          <p:cNvPr id="3074" name="Picture 2" descr="Image result for yay">
            <a:extLst>
              <a:ext uri="{FF2B5EF4-FFF2-40B4-BE49-F238E27FC236}">
                <a16:creationId xmlns:a16="http://schemas.microsoft.com/office/drawing/2014/main" id="{849F53D4-2F94-4C77-8994-099457EC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62CFE"/>
              </a:clrFrom>
              <a:clrTo>
                <a:srgbClr val="862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34" y="45148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9942-44E0-41EE-A116-63C5C851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President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6694AA-C7FF-4830-951B-D21337A1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President aanpassen: </a:t>
            </a:r>
            <a:r>
              <a:rPr lang="nl-BE" dirty="0" err="1"/>
              <a:t>IAdvisor</a:t>
            </a:r>
            <a:r>
              <a:rPr lang="nl-BE" dirty="0"/>
              <a:t> gebruiken i.p.v. Advisor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6FD98D-B3CC-4EBE-B19F-81A6EBB38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514668-BE23-4322-AA08-1A788CE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0504"/>
            <a:ext cx="5491302" cy="349641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68E86A-F4E8-4983-AC91-AB53C79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" y="1966018"/>
            <a:ext cx="4443917" cy="3495215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555621D-22B3-460F-B3B7-E45727DF78F5}"/>
              </a:ext>
            </a:extLst>
          </p:cNvPr>
          <p:cNvSpPr/>
          <p:nvPr/>
        </p:nvSpPr>
        <p:spPr bwMode="auto">
          <a:xfrm>
            <a:off x="4932727" y="3263317"/>
            <a:ext cx="989901" cy="5536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D4E9-3090-4013-85C3-A0881955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/>
              <a:t>Bestaande ministers zijn snel aangepast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97211-5269-420C-9551-B8586694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BF1A0-12CD-44D4-B9AF-E8928565D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E016AA-CA74-4156-9A34-E914BBC9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1030054"/>
            <a:ext cx="3362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 in praktijk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meme</a:t>
            </a:r>
            <a:r>
              <a:rPr lang="nl-BE" dirty="0"/>
              <a:t>-detective verhaal</a:t>
            </a:r>
          </a:p>
        </p:txBody>
      </p:sp>
      <p:pic>
        <p:nvPicPr>
          <p:cNvPr id="11266" name="Picture 2" descr="Image result for a detective story">
            <a:extLst>
              <a:ext uri="{FF2B5EF4-FFF2-40B4-BE49-F238E27FC236}">
                <a16:creationId xmlns:a16="http://schemas.microsoft.com/office/drawing/2014/main" id="{7E2D3813-8420-4717-9112-C65CE7F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07" y="3674419"/>
            <a:ext cx="4923064" cy="31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3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kan je objecten sorteren???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81" y="982386"/>
            <a:ext cx="3479965" cy="20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495" y="3152311"/>
            <a:ext cx="8071920" cy="26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F85DDA-435A-4D34-A14C-D3E522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5" y="4993169"/>
            <a:ext cx="2011345" cy="1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95302" y="5879805"/>
            <a:ext cx="6863149" cy="351133"/>
          </a:xfrm>
        </p:spPr>
        <p:txBody>
          <a:bodyPr/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/>
              <a:t>IComparable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995" y="970111"/>
            <a:ext cx="22479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935" y="959810"/>
            <a:ext cx="3781425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7482" y="2587035"/>
            <a:ext cx="64484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875314" y="3253563"/>
            <a:ext cx="3337108" cy="262624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 bwMode="auto">
          <a:xfrm rot="10800000">
            <a:off x="5567922" y="2108791"/>
            <a:ext cx="1049075" cy="8789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2027" y="5802873"/>
            <a:ext cx="6863149" cy="351133"/>
          </a:xfrm>
        </p:spPr>
        <p:txBody>
          <a:bodyPr/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>
                <a:highlight>
                  <a:srgbClr val="FFFF00"/>
                </a:highlight>
              </a:rPr>
              <a:t>IComparable</a:t>
            </a:r>
            <a:r>
              <a:rPr lang="en-IE" dirty="0">
                <a:highlight>
                  <a:srgbClr val="FFFF00"/>
                </a:highlight>
              </a:rPr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47" y="1004098"/>
            <a:ext cx="8872522" cy="448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E679CA48-A568-4D58-AE9A-D2735CBEEFD4}"/>
              </a:ext>
            </a:extLst>
          </p:cNvPr>
          <p:cNvSpPr/>
          <p:nvPr/>
        </p:nvSpPr>
        <p:spPr>
          <a:xfrm>
            <a:off x="2999090" y="5130627"/>
            <a:ext cx="66479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8800" dirty="0" err="1">
                <a:highlight>
                  <a:srgbClr val="FFFF00"/>
                </a:highlight>
              </a:rPr>
              <a:t>IComparable</a:t>
            </a:r>
            <a:endParaRPr lang="nl-BE" sz="8800" dirty="0"/>
          </a:p>
        </p:txBody>
      </p:sp>
      <p:pic>
        <p:nvPicPr>
          <p:cNvPr id="12290" name="Picture 2" descr="Image result for meme thinking">
            <a:extLst>
              <a:ext uri="{FF2B5EF4-FFF2-40B4-BE49-F238E27FC236}">
                <a16:creationId xmlns:a16="http://schemas.microsoft.com/office/drawing/2014/main" id="{4F47A071-59F9-47C1-869C-77090426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33" y="2394856"/>
            <a:ext cx="3428286" cy="283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array-</a:t>
            </a:r>
            <a:r>
              <a:rPr lang="en-IE" dirty="0" err="1"/>
              <a:t>elementen</a:t>
            </a:r>
            <a:r>
              <a:rPr lang="en-IE" dirty="0"/>
              <a:t> die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472341F-25FA-45AB-80D8-E968FB720F26}"/>
              </a:ext>
            </a:extLst>
          </p:cNvPr>
          <p:cNvSpPr/>
          <p:nvPr/>
        </p:nvSpPr>
        <p:spPr>
          <a:xfrm>
            <a:off x="2105025" y="6444626"/>
            <a:ext cx="97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https://msdn.microsoft.com/en-us/library/system.icomparable(v=vs.110).aspx</a:t>
            </a:r>
            <a:r>
              <a:rPr lang="nl-BE" dirty="0"/>
              <a:t>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363" y="1694866"/>
            <a:ext cx="6010026" cy="46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1412" y="1694955"/>
            <a:ext cx="6010026" cy="4655928"/>
          </a:xfrm>
          <a:prstGeom prst="rect">
            <a:avLst/>
          </a:prstGeom>
        </p:spPr>
      </p:pic>
      <p:pic>
        <p:nvPicPr>
          <p:cNvPr id="13314" name="Picture 2" descr="Image result for enhance csi">
            <a:extLst>
              <a:ext uri="{FF2B5EF4-FFF2-40B4-BE49-F238E27FC236}">
                <a16:creationId xmlns:a16="http://schemas.microsoft.com/office/drawing/2014/main" id="{D3A79818-A9E7-4B02-A98C-54B0032E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99" y="3752850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951C0DF-04B2-449B-A737-3C6FEEB0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99" y="2633448"/>
            <a:ext cx="12192000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() method in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7A0664-8DBB-4FD2-85BA-BCBAEFD6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14" y="732927"/>
            <a:ext cx="5828275" cy="6131831"/>
          </a:xfrm>
          <a:prstGeom prst="rect">
            <a:avLst/>
          </a:prstGeom>
        </p:spPr>
      </p:pic>
      <p:pic>
        <p:nvPicPr>
          <p:cNvPr id="14338" name="Picture 2" descr="Image result for font for ants">
            <a:extLst>
              <a:ext uri="{FF2B5EF4-FFF2-40B4-BE49-F238E27FC236}">
                <a16:creationId xmlns:a16="http://schemas.microsoft.com/office/drawing/2014/main" id="{D24B5B6D-EECA-4C82-A963-1CD2707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09925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D5C77-C461-40DE-88C1-207B3D54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7D1A5E-270A-461F-828C-2DE7E35B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447FB-5768-473F-80BA-CA61342BC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pic>
        <p:nvPicPr>
          <p:cNvPr id="8194" name="Picture 2" descr="Image result for repetition  joke">
            <a:extLst>
              <a:ext uri="{FF2B5EF4-FFF2-40B4-BE49-F238E27FC236}">
                <a16:creationId xmlns:a16="http://schemas.microsoft.com/office/drawing/2014/main" id="{E23760F5-5DC3-4308-B8AA-2C59A284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95" y="0"/>
            <a:ext cx="8562975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3A1065-35B7-4D09-8812-765A8A0D149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874" y="0"/>
            <a:ext cx="8793126" cy="1143000"/>
          </a:xfrm>
        </p:spPr>
        <p:txBody>
          <a:bodyPr/>
          <a:lstStyle/>
          <a:p>
            <a:pPr eaLnBrk="1" hangingPunct="1"/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 err="1">
                <a:latin typeface="Courier New" pitchFamily="1" charset="0"/>
              </a:rPr>
              <a:t>IComparable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verrassend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inteface</a:t>
            </a:r>
            <a:endParaRPr lang="en-US" dirty="0"/>
          </a:p>
          <a:p>
            <a:pPr lvl="1" eaLnBrk="1" hangingPunct="1"/>
            <a:r>
              <a:rPr lang="en-US" dirty="0" err="1"/>
              <a:t>Bevat</a:t>
            </a:r>
            <a:r>
              <a:rPr lang="en-US" dirty="0"/>
              <a:t> 1 </a:t>
            </a:r>
            <a:r>
              <a:rPr lang="en-US" dirty="0" err="1"/>
              <a:t>definitie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>
                <a:latin typeface="Courier New" pitchFamily="1" charset="0"/>
              </a:rPr>
              <a:t>CompareTo</a:t>
            </a:r>
            <a:r>
              <a:rPr lang="en-US" dirty="0">
                <a:latin typeface="Courier New" pitchFamily="1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pPr lvl="2" eaLnBrk="1" hangingPunct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vergelijkt</a:t>
            </a:r>
            <a:r>
              <a:rPr lang="en-US" dirty="0"/>
              <a:t> het </a:t>
            </a:r>
            <a:r>
              <a:rPr lang="en-US" dirty="0" err="1"/>
              <a:t>huidige</a:t>
            </a:r>
            <a:r>
              <a:rPr lang="en-US" dirty="0"/>
              <a:t> object met het </a:t>
            </a:r>
            <a:r>
              <a:rPr lang="en-US" dirty="0" err="1"/>
              <a:t>doorgegeven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 </a:t>
            </a:r>
            <a:r>
              <a:rPr lang="en-US" dirty="0" err="1"/>
              <a:t>terug</a:t>
            </a:r>
            <a:r>
              <a:rPr lang="en-US" dirty="0"/>
              <a:t>: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 bwMode="auto">
          <a:xfrm>
            <a:off x="3050042" y="3038475"/>
            <a:ext cx="6657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04754" y="0"/>
            <a:ext cx="9144000" cy="1143000"/>
          </a:xfrm>
        </p:spPr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9D8FBE-C2D4-4DEB-8F56-FD025DA8B89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236"/>
          <a:stretch/>
        </p:blipFill>
        <p:spPr bwMode="auto">
          <a:xfrm>
            <a:off x="1108891" y="1754988"/>
            <a:ext cx="7315200" cy="202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1346FC-D4E5-4884-8F31-773FB41E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754" y="1289050"/>
            <a:ext cx="8305800" cy="100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dirty="0" err="1"/>
              <a:t>CompareTo</a:t>
            </a:r>
            <a:r>
              <a:rPr lang="en-US" sz="1600" dirty="0"/>
              <a:t>() </a:t>
            </a:r>
            <a:r>
              <a:rPr lang="en-US" sz="1600" dirty="0" err="1"/>
              <a:t>waarheidstabel</a:t>
            </a:r>
            <a:r>
              <a:rPr lang="en-US" sz="1600" dirty="0"/>
              <a:t> </a:t>
            </a:r>
            <a:r>
              <a:rPr lang="en-US" sz="1600" dirty="0" err="1"/>
              <a:t>zoals</a:t>
            </a:r>
            <a:r>
              <a:rPr lang="en-US" sz="1600" dirty="0"/>
              <a:t> je </a:t>
            </a:r>
            <a:r>
              <a:rPr lang="en-US" sz="1600" dirty="0" err="1"/>
              <a:t>liefst</a:t>
            </a:r>
            <a:r>
              <a:rPr lang="en-US" sz="1600" dirty="0"/>
              <a:t> </a:t>
            </a:r>
            <a:r>
              <a:rPr lang="en-US" sz="1600" dirty="0" err="1"/>
              <a:t>implementeert</a:t>
            </a:r>
            <a:r>
              <a:rPr lang="en-US" sz="1600" dirty="0"/>
              <a:t> </a:t>
            </a:r>
            <a:r>
              <a:rPr lang="en-US" sz="1600" dirty="0" err="1"/>
              <a:t>volgens</a:t>
            </a:r>
            <a:r>
              <a:rPr lang="en-US" sz="1600" dirty="0"/>
              <a:t> .NET:</a:t>
            </a:r>
          </a:p>
        </p:txBody>
      </p:sp>
      <p:pic>
        <p:nvPicPr>
          <p:cNvPr id="16386" name="Picture 2" descr="https://i.imgflip.com/2a8i9q.jpg">
            <a:extLst>
              <a:ext uri="{FF2B5EF4-FFF2-40B4-BE49-F238E27FC236}">
                <a16:creationId xmlns:a16="http://schemas.microsoft.com/office/drawing/2014/main" id="{BA7651B3-9D62-4C1C-8CFE-DE62AD00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9" y="2383971"/>
            <a:ext cx="4384916" cy="43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in </a:t>
            </a:r>
            <a:r>
              <a:rPr lang="en-IE" dirty="0" err="1"/>
              <a:t>eigen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  <p:grpSp>
        <p:nvGrpSpPr>
          <p:cNvPr id="13" name="Groep 12"/>
          <p:cNvGrpSpPr/>
          <p:nvPr/>
        </p:nvGrpSpPr>
        <p:grpSpPr>
          <a:xfrm>
            <a:off x="3234402" y="1328739"/>
            <a:ext cx="7224048" cy="4190446"/>
            <a:chOff x="1710402" y="2695149"/>
            <a:chExt cx="5594165" cy="28240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0402" y="2699784"/>
              <a:ext cx="5553075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hoek 5"/>
            <p:cNvSpPr/>
            <p:nvPr/>
          </p:nvSpPr>
          <p:spPr bwMode="auto">
            <a:xfrm>
              <a:off x="2541183" y="2695149"/>
              <a:ext cx="1084519" cy="292600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2013099" y="4314841"/>
              <a:ext cx="5291468" cy="810051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DDA92540-FDFF-4E0F-B3B2-37A540F02D2F}"/>
              </a:ext>
            </a:extLst>
          </p:cNvPr>
          <p:cNvSpPr/>
          <p:nvPr/>
        </p:nvSpPr>
        <p:spPr bwMode="auto">
          <a:xfrm>
            <a:off x="2701255" y="324653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C6E4E70-005F-4570-9E40-66C5EBD7BC06}"/>
              </a:ext>
            </a:extLst>
          </p:cNvPr>
          <p:cNvSpPr/>
          <p:nvPr/>
        </p:nvSpPr>
        <p:spPr bwMode="auto">
          <a:xfrm>
            <a:off x="3625291" y="502377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6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83" y="787490"/>
            <a:ext cx="4551178" cy="21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6947" y="0"/>
            <a:ext cx="7699375" cy="922338"/>
          </a:xfrm>
        </p:spPr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423" y="2431867"/>
            <a:ext cx="43529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4536560" y="4293575"/>
            <a:ext cx="5291468" cy="1745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oppervlakte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4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Werking</a:t>
            </a:r>
            <a:r>
              <a:rPr lang="en-IE" dirty="0"/>
              <a:t> nu: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43" y="1082207"/>
            <a:ext cx="5686397" cy="413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4650" y="2169183"/>
            <a:ext cx="3208867" cy="184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Image result for meme it works">
            <a:extLst>
              <a:ext uri="{FF2B5EF4-FFF2-40B4-BE49-F238E27FC236}">
                <a16:creationId xmlns:a16="http://schemas.microsoft.com/office/drawing/2014/main" id="{4C6A5335-DF14-4A28-ACEF-4733EB296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34" y="314846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 </a:t>
            </a:r>
            <a:r>
              <a:rPr lang="en-IE" dirty="0" err="1"/>
              <a:t>zo</a:t>
            </a:r>
            <a:r>
              <a:rPr lang="en-IE" dirty="0"/>
              <a:t> </a:t>
            </a:r>
            <a:r>
              <a:rPr lang="en-IE" dirty="0" err="1"/>
              <a:t>voort</a:t>
            </a:r>
            <a:r>
              <a:rPr lang="en-IE" dirty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068" y="1280116"/>
            <a:ext cx="40576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2633332" y="2709324"/>
            <a:ext cx="5291468" cy="168192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oppervlakte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is: </a:t>
            </a:r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inwoners</a:t>
            </a:r>
            <a:endParaRPr lang="en-IE" dirty="0"/>
          </a:p>
        </p:txBody>
      </p:sp>
      <p:pic>
        <p:nvPicPr>
          <p:cNvPr id="18434" name="Picture 2" descr="Great Job Success GIF">
            <a:extLst>
              <a:ext uri="{FF2B5EF4-FFF2-40B4-BE49-F238E27FC236}">
                <a16:creationId xmlns:a16="http://schemas.microsoft.com/office/drawing/2014/main" id="{6EDE82AB-A733-41EF-8953-3757DD5A8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4" y="4183659"/>
            <a:ext cx="3527266" cy="26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7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D931F-0ECA-4A41-9251-A4CD479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everywhere</a:t>
            </a:r>
            <a:r>
              <a:rPr lang="nl-BE" dirty="0"/>
              <a:t> in .NET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FD081-7B47-416D-B205-34C0B3E0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Most </a:t>
            </a:r>
            <a:r>
              <a:rPr lang="nl-BE" dirty="0" err="1"/>
              <a:t>popular</a:t>
            </a:r>
            <a:r>
              <a:rPr lang="nl-BE" dirty="0"/>
              <a:t> interfaces:</a:t>
            </a:r>
          </a:p>
          <a:p>
            <a:pPr lvl="1"/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):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LINQ</a:t>
            </a:r>
          </a:p>
          <a:p>
            <a:pPr lvl="1"/>
            <a:r>
              <a:rPr lang="nl-BE" dirty="0" err="1"/>
              <a:t>IDisposable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resources </a:t>
            </a:r>
            <a:r>
              <a:rPr lang="nl-BE" dirty="0" err="1"/>
              <a:t>requiring</a:t>
            </a:r>
            <a:r>
              <a:rPr lang="nl-BE" dirty="0"/>
              <a:t> </a:t>
            </a:r>
            <a:r>
              <a:rPr lang="nl-BE" dirty="0" err="1"/>
              <a:t>cleanup</a:t>
            </a:r>
            <a:r>
              <a:rPr lang="nl-BE" dirty="0"/>
              <a:t>,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dirty="0" err="1"/>
              <a:t>IQueryable</a:t>
            </a:r>
            <a:r>
              <a:rPr lang="nl-BE" dirty="0"/>
              <a:t>: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</a:t>
            </a:r>
            <a:r>
              <a:rPr lang="nl-BE" dirty="0" err="1"/>
              <a:t>against</a:t>
            </a:r>
            <a:r>
              <a:rPr lang="nl-BE" dirty="0"/>
              <a:t> </a:t>
            </a:r>
            <a:r>
              <a:rPr lang="nl-BE" dirty="0" err="1"/>
              <a:t>queriable</a:t>
            </a:r>
            <a:r>
              <a:rPr lang="nl-BE" dirty="0"/>
              <a:t> data sources.</a:t>
            </a:r>
          </a:p>
          <a:p>
            <a:pPr lvl="1"/>
            <a:r>
              <a:rPr lang="nl-BE" dirty="0" err="1"/>
              <a:t>INotifyPropertyChange</a:t>
            </a:r>
            <a:r>
              <a:rPr lang="nl-BE" dirty="0"/>
              <a:t> : For data binding </a:t>
            </a:r>
            <a:r>
              <a:rPr lang="nl-BE" dirty="0" err="1"/>
              <a:t>to</a:t>
            </a:r>
            <a:r>
              <a:rPr lang="nl-BE" dirty="0"/>
              <a:t> UI classes in WPF, </a:t>
            </a:r>
            <a:r>
              <a:rPr lang="nl-BE" dirty="0" err="1"/>
              <a:t>winforms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silverlight</a:t>
            </a:r>
            <a:endParaRPr lang="nl-BE" dirty="0"/>
          </a:p>
          <a:p>
            <a:pPr lvl="1"/>
            <a:r>
              <a:rPr lang="nl-BE" dirty="0" err="1"/>
              <a:t>IComparable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nl-BE" dirty="0"/>
          </a:p>
          <a:p>
            <a:pPr lvl="1"/>
            <a:r>
              <a:rPr lang="nl-BE" dirty="0" err="1"/>
              <a:t>IEquatable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IEqualityComparer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equality</a:t>
            </a:r>
            <a:endParaRPr lang="nl-BE" dirty="0"/>
          </a:p>
          <a:p>
            <a:pPr lvl="1"/>
            <a:r>
              <a:rPr lang="nl-BE" dirty="0" err="1"/>
              <a:t>IList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ICollection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mutable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r>
              <a:rPr lang="nl-BE" dirty="0" err="1"/>
              <a:t>IDictionary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lookup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r>
              <a:rPr lang="nl-BE" dirty="0"/>
              <a:t>(ter info. Moet je niet weten)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66014B-C01C-406B-8D7A-9E5B1FADF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62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r>
              <a:rPr lang="nl-BE" dirty="0"/>
              <a:t> zorgt ervoor dat we objecten kunnen </a:t>
            </a:r>
            <a:r>
              <a:rPr lang="nl-BE" dirty="0" err="1"/>
              <a:t>clonen</a:t>
            </a:r>
            <a:r>
              <a:rPr lang="nl-BE" dirty="0"/>
              <a:t> (= exacte copy maken).</a:t>
            </a:r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071814"/>
            <a:ext cx="42481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22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http://www.codeguru.com/csharp/csharp/cs_syntax/interfaces/article.php/c7563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Gebruik interfaces, is/as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Alles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Zie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les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uitgewerkte</a:t>
            </a:r>
            <a:r>
              <a:rPr lang="en-IE" dirty="0"/>
              <a:t> </a:t>
            </a:r>
            <a:r>
              <a:rPr lang="en-IE" dirty="0" err="1"/>
              <a:t>applicatie</a:t>
            </a:r>
            <a:r>
              <a:rPr lang="en-IE" dirty="0"/>
              <a:t> met Interfaces en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FA6AC-A036-4AD0-A24D-8818AC3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1BC57F-EDCF-4CCE-A0DF-FFB351CB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39E27A-8D78-413A-AB31-63E22C0B6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92DBDC-CA7E-4FF4-8CA8-7BBB066C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9" y="2118307"/>
            <a:ext cx="11143377" cy="24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2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Polymorfisme + interface= WIN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673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Mens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“Hoi”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Spreek</a:t>
            </a:r>
            <a:endParaRPr lang="en-IE" dirty="0"/>
          </a:p>
          <a:p>
            <a:r>
              <a:rPr lang="en-IE" dirty="0" err="1"/>
              <a:t>Politieker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Godvermiljaardedeju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r>
              <a:rPr lang="en-IE" dirty="0" err="1"/>
              <a:t>Advocaat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Shiiiit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7313" y="2550253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8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657" y="1352502"/>
            <a:ext cx="5806151" cy="543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59926" y="0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0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5" y="1569755"/>
            <a:ext cx="5778714" cy="540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28590" y="3035945"/>
            <a:ext cx="2650094" cy="490220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We </a:t>
            </a:r>
            <a:r>
              <a:rPr lang="en-IE" dirty="0" err="1"/>
              <a:t>willen</a:t>
            </a:r>
            <a:r>
              <a:rPr lang="en-IE" dirty="0"/>
              <a:t> </a:t>
            </a:r>
            <a:r>
              <a:rPr lang="en-IE" dirty="0" err="1"/>
              <a:t>hier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de </a:t>
            </a:r>
            <a:r>
              <a:rPr lang="en-IE" dirty="0" err="1"/>
              <a:t>mensen</a:t>
            </a:r>
            <a:r>
              <a:rPr lang="en-IE" dirty="0"/>
              <a:t> </a:t>
            </a:r>
            <a:r>
              <a:rPr lang="en-IE" dirty="0" err="1"/>
              <a:t>laten</a:t>
            </a:r>
            <a:r>
              <a:rPr lang="en-IE" dirty="0"/>
              <a:t> </a:t>
            </a:r>
            <a:r>
              <a:rPr lang="en-IE" dirty="0" err="1"/>
              <a:t>Vloeken</a:t>
            </a:r>
            <a:r>
              <a:rPr lang="en-IE" dirty="0"/>
              <a:t> die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…..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590" y="875315"/>
            <a:ext cx="37147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6745453" y="2800350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????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6628592" y="2651988"/>
            <a:ext cx="664837" cy="291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22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Eerst</a:t>
            </a:r>
            <a:r>
              <a:rPr lang="en-IE" dirty="0"/>
              <a:t> </a:t>
            </a:r>
            <a:r>
              <a:rPr lang="en-IE" dirty="0" err="1"/>
              <a:t>vragen</a:t>
            </a:r>
            <a:r>
              <a:rPr lang="en-IE" dirty="0"/>
              <a:t> of object Interface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mb</a:t>
            </a:r>
            <a:r>
              <a:rPr lang="en-IE" dirty="0"/>
              <a:t> </a:t>
            </a:r>
            <a:r>
              <a:rPr lang="en-IE" b="1" u="sng" dirty="0"/>
              <a:t>Is </a:t>
            </a:r>
            <a:r>
              <a:rPr lang="en-IE" dirty="0"/>
              <a:t>operator: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7849" y="2023951"/>
            <a:ext cx="7057061" cy="348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445915" y="4946907"/>
            <a:ext cx="4405811" cy="31402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2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huidige</a:t>
            </a:r>
            <a:r>
              <a:rPr lang="en-IE" dirty="0"/>
              <a:t> object </a:t>
            </a:r>
            <a:r>
              <a:rPr lang="en-IE" dirty="0" err="1"/>
              <a:t>IVloeker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, object </a:t>
            </a:r>
            <a:r>
              <a:rPr lang="en-IE" dirty="0" err="1"/>
              <a:t>tijdelijk</a:t>
            </a:r>
            <a:r>
              <a:rPr lang="en-IE" dirty="0"/>
              <a:t> </a:t>
            </a:r>
            <a:r>
              <a:rPr lang="en-IE" dirty="0" err="1"/>
              <a:t>beschouwen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Ivloeker</a:t>
            </a:r>
            <a:r>
              <a:rPr lang="en-IE" dirty="0"/>
              <a:t>-object (</a:t>
            </a:r>
            <a:r>
              <a:rPr lang="en-IE" b="1" u="sng" dirty="0" err="1"/>
              <a:t>polymorfisme</a:t>
            </a:r>
            <a:r>
              <a:rPr lang="en-IE" b="1" u="sng" dirty="0"/>
              <a:t> met as operator</a:t>
            </a:r>
            <a:r>
              <a:rPr lang="en-IE" dirty="0"/>
              <a:t>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6313" y="2053665"/>
            <a:ext cx="5478071" cy="431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3129517" y="4396489"/>
            <a:ext cx="4369398" cy="613922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2762" y="5369330"/>
            <a:ext cx="4735238" cy="148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6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OO Game (volgende les): interfaces, objectarrays, </a:t>
            </a:r>
            <a:r>
              <a:rPr lang="nl-BE" dirty="0" err="1"/>
              <a:t>props</a:t>
            </a:r>
            <a:r>
              <a:rPr lang="nl-BE" dirty="0"/>
              <a:t>, alles, alles.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42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87" y="1741549"/>
            <a:ext cx="8463618" cy="51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declaratie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853" y="2008657"/>
            <a:ext cx="4743164" cy="142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5" y="1863853"/>
            <a:ext cx="4516662" cy="48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 bwMode="auto">
          <a:xfrm>
            <a:off x="8568961" y="1924900"/>
            <a:ext cx="909145" cy="2680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cxnSp>
        <p:nvCxnSpPr>
          <p:cNvPr id="12" name="Rechte verbindingslijn met pijl 11"/>
          <p:cNvCxnSpPr>
            <a:cxnSpLocks/>
          </p:cNvCxnSpPr>
          <p:nvPr/>
        </p:nvCxnSpPr>
        <p:spPr bwMode="auto">
          <a:xfrm>
            <a:off x="3668486" y="2136099"/>
            <a:ext cx="49004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232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2: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28" y="1638662"/>
            <a:ext cx="6749143" cy="52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/>
          <a:lstStyle/>
          <a:p>
            <a:r>
              <a:rPr lang="nl-BE" dirty="0"/>
              <a:t>Code schrijven die van zichzelf html genereert, waarbij de tags klassen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“object </a:t>
            </a:r>
            <a:r>
              <a:rPr lang="nl-BE" dirty="0" err="1"/>
              <a:t>hierarchie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of abstract class?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dirty="0" err="1"/>
              <a:t>lijst</a:t>
            </a:r>
            <a:r>
              <a:rPr lang="en-IE" dirty="0"/>
              <a:t> van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 </a:t>
            </a:r>
            <a:r>
              <a:rPr lang="en-IE" dirty="0" err="1"/>
              <a:t>methodes</a:t>
            </a:r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klasse</a:t>
            </a:r>
            <a:r>
              <a:rPr lang="en-IE" dirty="0"/>
              <a:t> met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, etc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voordeel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opnieuw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 (code copies!)</a:t>
            </a:r>
          </a:p>
          <a:p>
            <a:endParaRPr lang="en-IE" dirty="0"/>
          </a:p>
          <a:p>
            <a:r>
              <a:rPr lang="en-IE" dirty="0"/>
              <a:t>Interface: je </a:t>
            </a:r>
            <a:r>
              <a:rPr lang="en-IE" dirty="0" err="1"/>
              <a:t>kan</a:t>
            </a:r>
            <a:r>
              <a:rPr lang="en-IE" dirty="0"/>
              <a:t> maar van </a:t>
            </a:r>
            <a:r>
              <a:rPr lang="en-IE" dirty="0" err="1"/>
              <a:t>één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, </a:t>
            </a:r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omzeilen</a:t>
            </a:r>
            <a:r>
              <a:rPr lang="en-IE" dirty="0"/>
              <a:t> (</a:t>
            </a:r>
            <a:r>
              <a:rPr lang="en-IE" b="1" dirty="0"/>
              <a:t>=</a:t>
            </a:r>
            <a:r>
              <a:rPr lang="en-IE" b="1" dirty="0" err="1"/>
              <a:t>vorm</a:t>
            </a:r>
            <a:r>
              <a:rPr lang="en-IE" b="1" dirty="0"/>
              <a:t> van multiple inheritance)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52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54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Met List&lt;</a:t>
            </a:r>
            <a:r>
              <a:rPr lang="nl-BE" dirty="0" err="1"/>
              <a:t>HtmlElement</a:t>
            </a:r>
            <a:r>
              <a:rPr lang="nl-BE" dirty="0"/>
              <a:t>&gt;  (Compositie)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Text2(title));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C22D-2E00-4E28-8B94-F13EF6F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Presidents</a:t>
            </a:r>
            <a:r>
              <a:rPr lang="nl-BE" dirty="0"/>
              <a:t> </a:t>
            </a:r>
            <a:r>
              <a:rPr lang="nl-BE" dirty="0" err="1"/>
              <a:t>advisors</a:t>
            </a:r>
            <a:r>
              <a:rPr lang="nl-BE" dirty="0"/>
              <a:t>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8810E-3DAF-4E03-B99B-2668D09E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DA536D-FA94-42E4-8008-7DD52CDE5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8194" name="Picture 2" descr="Image result for m president advisors">
            <a:extLst>
              <a:ext uri="{FF2B5EF4-FFF2-40B4-BE49-F238E27FC236}">
                <a16:creationId xmlns:a16="http://schemas.microsoft.com/office/drawing/2014/main" id="{773F2AE2-86D4-4B45-8D21-2B7CFF2C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936807"/>
            <a:ext cx="5302106" cy="34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BA18053-3E8B-417F-8317-123CFCB2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0" y="1328738"/>
            <a:ext cx="6086121" cy="47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CBC5D8-B14F-463A-876E-62639D8065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4553" y="369871"/>
            <a:ext cx="1089060" cy="24404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504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Image result for protesters &quot;don't tell us what to do&quot;">
            <a:extLst>
              <a:ext uri="{FF2B5EF4-FFF2-40B4-BE49-F238E27FC236}">
                <a16:creationId xmlns:a16="http://schemas.microsoft.com/office/drawing/2014/main" id="{D6F51B0D-F150-485D-B623-6C0547E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20653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75A0409-F332-40FB-A61C-98D1539452CB}"/>
              </a:ext>
            </a:extLst>
          </p:cNvPr>
          <p:cNvSpPr/>
          <p:nvPr/>
        </p:nvSpPr>
        <p:spPr bwMode="auto">
          <a:xfrm rot="21233235">
            <a:off x="1926933" y="2225119"/>
            <a:ext cx="4054146" cy="2374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BE" sz="4800" dirty="0" err="1"/>
              <a:t>Don’t</a:t>
            </a:r>
            <a:r>
              <a:rPr lang="nl-BE" sz="4800" dirty="0"/>
              <a:t> </a:t>
            </a:r>
            <a:r>
              <a:rPr lang="nl-BE" sz="4800" dirty="0" err="1"/>
              <a:t>tell</a:t>
            </a:r>
            <a:r>
              <a:rPr lang="nl-BE" sz="4800" dirty="0"/>
              <a:t> </a:t>
            </a:r>
            <a:r>
              <a:rPr lang="nl-BE" sz="4800" dirty="0" err="1"/>
              <a:t>us</a:t>
            </a:r>
            <a:r>
              <a:rPr lang="nl-BE" sz="4800" dirty="0"/>
              <a:t> </a:t>
            </a:r>
            <a:r>
              <a:rPr lang="nl-BE" sz="4800" dirty="0" err="1"/>
              <a:t>what</a:t>
            </a:r>
            <a:r>
              <a:rPr lang="nl-BE" sz="4800" dirty="0"/>
              <a:t> we are!</a:t>
            </a:r>
          </a:p>
          <a:p>
            <a:pPr algn="ctr"/>
            <a:r>
              <a:rPr lang="nl-BE" sz="3200" dirty="0"/>
              <a:t>#</a:t>
            </a:r>
            <a:r>
              <a:rPr lang="nl-BE" sz="3200" dirty="0" err="1"/>
              <a:t>noabstractparent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5939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Deze </a:t>
            </a:r>
            <a:r>
              <a:rPr lang="nl-BE" dirty="0" err="1"/>
              <a:t>ceo</a:t>
            </a:r>
            <a:r>
              <a:rPr lang="nl-BE" dirty="0"/>
              <a:t> kan geen adviseur worden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AF56A2-9000-4DFD-A411-F7773DDE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06" y="4003675"/>
            <a:ext cx="4533900" cy="246697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28FD3-C1F5-4E4E-B594-5166BB5C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1899978"/>
            <a:ext cx="3132659" cy="1094616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8A1D5E8-3B62-4524-91E9-4A39C8E9D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6084" y="2994594"/>
            <a:ext cx="626092" cy="100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enied">
            <a:extLst>
              <a:ext uri="{FF2B5EF4-FFF2-40B4-BE49-F238E27FC236}">
                <a16:creationId xmlns:a16="http://schemas.microsoft.com/office/drawing/2014/main" id="{9F0C34A5-02E6-46FD-8E88-C0452215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74" y="2779503"/>
            <a:ext cx="2130395" cy="13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1196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1714</Words>
  <Application>Microsoft Office PowerPoint</Application>
  <PresentationFormat>Breedbeeld</PresentationFormat>
  <Paragraphs>353</Paragraphs>
  <Slides>57</Slides>
  <Notes>6</Notes>
  <HiddenSlides>49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Times</vt:lpstr>
      <vt:lpstr>Times New Roman</vt:lpstr>
      <vt:lpstr>Standaardontwerp</vt:lpstr>
      <vt:lpstr>Object Oriented Programming</vt:lpstr>
      <vt:lpstr>PowerPoint-presentatie</vt:lpstr>
      <vt:lpstr>PowerPoint-presentatie</vt:lpstr>
      <vt:lpstr>Interface voorbeeld</vt:lpstr>
      <vt:lpstr>Interface of abstract class?</vt:lpstr>
      <vt:lpstr>The Presidents advisors demo</vt:lpstr>
      <vt:lpstr>Probleem:</vt:lpstr>
      <vt:lpstr>Probleem:</vt:lpstr>
      <vt:lpstr>Probleem:</vt:lpstr>
      <vt:lpstr>Interfaces to the rescue</vt:lpstr>
      <vt:lpstr>President</vt:lpstr>
      <vt:lpstr> Bestaande ministers zijn snel aangepast</vt:lpstr>
      <vt:lpstr>Interfaces in praktijk</vt:lpstr>
      <vt:lpstr>Hoe kan je objecten sorteren???</vt:lpstr>
      <vt:lpstr>Hoe moet Sort() een object sorteren?</vt:lpstr>
      <vt:lpstr>Hoe moet Sort() een object sorteren?</vt:lpstr>
      <vt:lpstr>Sort gebruikt IComparable</vt:lpstr>
      <vt:lpstr>Sort gebruikt IComparable</vt:lpstr>
      <vt:lpstr>CompareTo() method in IComparable</vt:lpstr>
      <vt:lpstr>IComparable</vt:lpstr>
      <vt:lpstr>IComparable</vt:lpstr>
      <vt:lpstr>Implementatie IComparable in eigen klasse</vt:lpstr>
      <vt:lpstr>CompareTo implementatie</vt:lpstr>
      <vt:lpstr>Werking nu:</vt:lpstr>
      <vt:lpstr>En zo voort:</vt:lpstr>
      <vt:lpstr>Interfaces everywhere in .NET</vt:lpstr>
      <vt:lpstr>ICloneable</vt:lpstr>
      <vt:lpstr>Uitgewerkt voorbeeld</vt:lpstr>
      <vt:lpstr>Alles in een voorbeeld</vt:lpstr>
      <vt:lpstr>Polymorfisme + interface= WIN</vt:lpstr>
      <vt:lpstr>Gebruik eigen interfaces</vt:lpstr>
      <vt:lpstr>Gebruik eigen interfaces</vt:lpstr>
      <vt:lpstr>Probleem</vt:lpstr>
      <vt:lpstr>Oplossing</vt:lpstr>
      <vt:lpstr>Oplossing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Met List&lt;HtmlElement&gt;  (Compositie)</vt:lpstr>
      <vt:lpstr>Aanpassen:</vt:lpstr>
      <vt:lpstr>Main voorbeeld fase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17</cp:revision>
  <dcterms:created xsi:type="dcterms:W3CDTF">2019-03-25T10:07:26Z</dcterms:created>
  <dcterms:modified xsi:type="dcterms:W3CDTF">2020-04-21T16:12:02Z</dcterms:modified>
</cp:coreProperties>
</file>